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0"/>
  </p:notesMasterIdLst>
  <p:sldIdLst>
    <p:sldId id="256" r:id="rId2"/>
    <p:sldId id="257" r:id="rId3"/>
    <p:sldId id="275" r:id="rId4"/>
    <p:sldId id="274" r:id="rId5"/>
    <p:sldId id="276" r:id="rId6"/>
    <p:sldId id="277" r:id="rId7"/>
    <p:sldId id="278" r:id="rId8"/>
    <p:sldId id="285" r:id="rId9"/>
    <p:sldId id="279" r:id="rId10"/>
    <p:sldId id="258" r:id="rId11"/>
    <p:sldId id="259" r:id="rId12"/>
    <p:sldId id="260" r:id="rId13"/>
    <p:sldId id="261" r:id="rId14"/>
    <p:sldId id="280" r:id="rId15"/>
    <p:sldId id="262" r:id="rId16"/>
    <p:sldId id="281" r:id="rId17"/>
    <p:sldId id="263" r:id="rId18"/>
    <p:sldId id="282" r:id="rId19"/>
    <p:sldId id="264" r:id="rId20"/>
    <p:sldId id="283" r:id="rId21"/>
    <p:sldId id="265" r:id="rId22"/>
    <p:sldId id="284" r:id="rId23"/>
    <p:sldId id="266" r:id="rId24"/>
    <p:sldId id="286" r:id="rId25"/>
    <p:sldId id="287" r:id="rId26"/>
    <p:sldId id="288" r:id="rId27"/>
    <p:sldId id="289" r:id="rId28"/>
    <p:sldId id="267" r:id="rId29"/>
  </p:sldIdLst>
  <p:sldSz cx="18288000" cy="10287000"/>
  <p:notesSz cx="6858000" cy="9144000"/>
  <p:embeddedFontLst>
    <p:embeddedFont>
      <p:font typeface="Abril Fatface" panose="020B0604020202020204" charset="-94"/>
      <p:regular r:id="rId31"/>
    </p:embeddedFont>
    <p:embeddedFont>
      <p:font typeface="Acherus Grotesque" panose="020B0604020202020204" charset="-94"/>
      <p:regular r:id="rId32"/>
    </p:embeddedFont>
    <p:embeddedFont>
      <p:font typeface="Acherus Grotesque Bold" panose="020B0604020202020204" charset="-94"/>
      <p:regular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t>17.12.2020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t>‹#›</a:t>
            </a:fld>
            <a:endParaRPr lang="tr-TR"/>
          </a:p>
        </p:txBody>
      </p:sp>
    </p:spTree>
    <p:extLst>
      <p:ext uri="{BB962C8B-B14F-4D97-AF65-F5344CB8AC3E}">
        <p14:creationId xmlns:p14="http://schemas.microsoft.com/office/powerpoint/2010/main"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tr-TR"/>
              <a:t>Asıl başlık stilini düzenlemek için tıklayın</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4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007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714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22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994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006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969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2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10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6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497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72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4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97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tr-TR"/>
              <a:t>Asıl başlık stilini düzenlemek için tıklayın</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82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tr-TR"/>
              <a:t>Resim eklemek için simgeye tıklayın</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8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12/17/2020</a:t>
            </a:fld>
            <a:endParaRPr lang="en-US"/>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023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 y="342901"/>
            <a:ext cx="4277285" cy="9957943"/>
            <a:chOff x="2487613" y="285750"/>
            <a:chExt cx="2428875" cy="5654676"/>
          </a:xfrm>
        </p:grpSpPr>
        <p:sp>
          <p:nvSpPr>
            <p:cNvPr id="10"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27" y="-1179"/>
            <a:ext cx="3535010" cy="10281057"/>
            <a:chOff x="6627813" y="194833"/>
            <a:chExt cx="1952625" cy="5678918"/>
          </a:xfrm>
        </p:grpSpPr>
        <p:sp>
          <p:nvSpPr>
            <p:cNvPr id="24"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04FFCB0A-A21A-4D0F-AE1C-6EC8ED79A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1DDC0B-F2D9-4A55-A60C-E0532B46C9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 y="342901"/>
            <a:ext cx="4277285" cy="9957943"/>
            <a:chOff x="2487613" y="285750"/>
            <a:chExt cx="2428875" cy="5654676"/>
          </a:xfrm>
        </p:grpSpPr>
        <p:sp>
          <p:nvSpPr>
            <p:cNvPr id="44" name="Freeform 11">
              <a:extLst>
                <a:ext uri="{FF2B5EF4-FFF2-40B4-BE49-F238E27FC236}">
                  <a16:creationId xmlns:a16="http://schemas.microsoft.com/office/drawing/2014/main" id="{60C4C88B-2AA4-43CA-9F8F-3FB2B5D7D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1E062DFF-2E6B-420E-AEFE-FB8082B29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37DD0A2B-B295-4280-B8DA-0DC58312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83B6198C-5321-4CBD-A21D-B413234BF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CA21CB5E-7E99-4448-8DD0-FA87EAC3C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5675BC7F-097E-4C82-8B98-05F11E34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CF36D428-039F-4D57-83E9-C9E49A8EE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9C846992-7277-412B-8F89-BF12BBBBE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2FFB1517-7128-4059-90D1-7FE4A515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C0835D29-A969-4B36-823D-20413585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E513FF63-116C-4620-AA46-03788BE5F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EF361EF8-880C-41F9-8051-9F05A8C20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extBox 2"/>
          <p:cNvSpPr txBox="1"/>
          <p:nvPr/>
        </p:nvSpPr>
        <p:spPr>
          <a:xfrm>
            <a:off x="4298124" y="3173341"/>
            <a:ext cx="13373099" cy="1743634"/>
          </a:xfrm>
        </p:spPr>
        <p:txBody>
          <a:bodyPr vert="horz" lIns="91440" tIns="45720" rIns="91440" bIns="45720" rtlCol="0" anchor="b">
            <a:normAutofit/>
          </a:bodyPr>
          <a:lstStyle/>
          <a:p>
            <a:pPr>
              <a:spcBef>
                <a:spcPct val="0"/>
              </a:spcBef>
              <a:spcAft>
                <a:spcPts val="600"/>
              </a:spcAft>
            </a:pPr>
            <a:r>
              <a:rPr lang="en-US" sz="5400" dirty="0">
                <a:solidFill>
                  <a:schemeClr val="tx1">
                    <a:lumMod val="85000"/>
                    <a:lumOff val="15000"/>
                  </a:schemeClr>
                </a:solidFill>
                <a:latin typeface="+mj-lt"/>
                <a:ea typeface="+mj-ea"/>
                <a:cs typeface="+mj-cs"/>
              </a:rPr>
              <a:t>ÇATIŞMA ÇÖZME BECERİLERİ</a:t>
            </a:r>
          </a:p>
        </p:txBody>
      </p:sp>
      <p:grpSp>
        <p:nvGrpSpPr>
          <p:cNvPr id="57" name="Group 56">
            <a:extLst>
              <a:ext uri="{FF2B5EF4-FFF2-40B4-BE49-F238E27FC236}">
                <a16:creationId xmlns:a16="http://schemas.microsoft.com/office/drawing/2014/main" id="{FBF9A995-2C32-4FB7-B5F3-E417B7DE0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27" y="-1179"/>
            <a:ext cx="3535010" cy="10281057"/>
            <a:chOff x="6627813" y="194833"/>
            <a:chExt cx="1952625" cy="5678918"/>
          </a:xfrm>
        </p:grpSpPr>
        <p:sp>
          <p:nvSpPr>
            <p:cNvPr id="58" name="Freeform 27">
              <a:extLst>
                <a:ext uri="{FF2B5EF4-FFF2-40B4-BE49-F238E27FC236}">
                  <a16:creationId xmlns:a16="http://schemas.microsoft.com/office/drawing/2014/main" id="{0F4ECCFB-A0C2-4B4D-B6E2-77341F6FE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5476CBB8-CCD6-4739-8729-8927DC09D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695B716E-8BF4-4DD9-96A5-4238FDC07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6A3F7DBC-E3BC-4902-BE4C-6F3542E33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70379707-5601-41BA-8F25-82825A8E3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1C7E7640-A719-4104-8E66-10B2FB84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9A4C4222-3F93-463D-9B22-69ECBF8E0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B263D752-00B8-466F-A4DD-D4F58CAE1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45470F50-BCB7-4793-B6EE-C07E5779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3FE3B154-4827-4A59-B611-C15FE093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4856C74D-7893-4686-8C69-93ADFAD94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D9855B44-5A4E-48D3-B20E-74C69EF51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4DF306C4-90F2-4BFE-B2AD-FAFB31C4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p:cNvPicPr>
            <a:picLocks noChangeAspect="1"/>
          </p:cNvPicPr>
          <p:nvPr/>
        </p:nvPicPr>
        <p:blipFill>
          <a:blip r:embed="rId2"/>
          <a:stretch>
            <a:fillRect/>
          </a:stretch>
        </p:blipFill>
        <p:spPr>
          <a:xfrm>
            <a:off x="2793599" y="-522910"/>
            <a:ext cx="5404104" cy="5404104"/>
          </a:xfrm>
          <a:prstGeom prst="rect">
            <a:avLst/>
          </a:prstGeom>
        </p:spPr>
      </p:pic>
      <p:pic>
        <p:nvPicPr>
          <p:cNvPr id="4" name="Picture 4"/>
          <p:cNvPicPr>
            <a:picLocks noChangeAspect="1"/>
          </p:cNvPicPr>
          <p:nvPr/>
        </p:nvPicPr>
        <p:blipFill>
          <a:blip r:embed="rId3"/>
          <a:stretch>
            <a:fillRect/>
          </a:stretch>
        </p:blipFill>
        <p:spPr>
          <a:xfrm>
            <a:off x="10230250" y="1141651"/>
            <a:ext cx="6599236" cy="1913777"/>
          </a:xfrm>
          <a:prstGeom prst="rect">
            <a:avLst/>
          </a:prstGeom>
        </p:spPr>
      </p:pic>
      <p:sp>
        <p:nvSpPr>
          <p:cNvPr id="73" name="Freeform 33">
            <a:extLst>
              <a:ext uri="{FF2B5EF4-FFF2-40B4-BE49-F238E27FC236}">
                <a16:creationId xmlns:a16="http://schemas.microsoft.com/office/drawing/2014/main" id="{AA07F762-5743-4CB0-9102-37CFC56F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713036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Resim 5">
            <a:extLst>
              <a:ext uri="{FF2B5EF4-FFF2-40B4-BE49-F238E27FC236}">
                <a16:creationId xmlns:a16="http://schemas.microsoft.com/office/drawing/2014/main" id="{2AA96C02-4606-4BA7-A854-5629E7F05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122" y="5361980"/>
            <a:ext cx="4876800" cy="4810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10">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 y="342901"/>
            <a:ext cx="4277285" cy="9957943"/>
            <a:chOff x="2487613" y="285750"/>
            <a:chExt cx="2428875" cy="5654676"/>
          </a:xfrm>
        </p:grpSpPr>
        <p:sp>
          <p:nvSpPr>
            <p:cNvPr id="12"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4">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27" y="-1179"/>
            <a:ext cx="3535010" cy="10281057"/>
            <a:chOff x="6627813" y="194833"/>
            <a:chExt cx="1952625" cy="5678918"/>
          </a:xfrm>
        </p:grpSpPr>
        <p:sp>
          <p:nvSpPr>
            <p:cNvPr id="26"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38">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42">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3"/>
          <p:cNvSpPr txBox="1"/>
          <p:nvPr/>
        </p:nvSpPr>
        <p:spPr>
          <a:xfrm>
            <a:off x="3883819" y="7162800"/>
            <a:ext cx="13373099" cy="1235172"/>
          </a:xfrm>
        </p:spPr>
        <p:txBody>
          <a:bodyPr vert="horz" lIns="91440" tIns="45720" rIns="91440" bIns="45720" rtlCol="0" anchor="b">
            <a:normAutofit/>
          </a:bodyPr>
          <a:lstStyle/>
          <a:p>
            <a:pPr>
              <a:spcBef>
                <a:spcPct val="0"/>
              </a:spcBef>
              <a:spcAft>
                <a:spcPts val="600"/>
              </a:spcAft>
            </a:pPr>
            <a:r>
              <a:rPr lang="en-US" sz="6600">
                <a:solidFill>
                  <a:srgbClr val="447378"/>
                </a:solidFill>
                <a:latin typeface="+mj-lt"/>
                <a:ea typeface="+mj-ea"/>
                <a:cs typeface="+mj-cs"/>
              </a:rPr>
              <a:t>ÇATIŞMA ÇÖZME YÖNTEMLERİ</a:t>
            </a:r>
          </a:p>
        </p:txBody>
      </p:sp>
      <p:sp>
        <p:nvSpPr>
          <p:cNvPr id="54" name="Rectangle 44">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10287000"/>
          </a:xfrm>
          <a:prstGeom prst="rect">
            <a:avLst/>
          </a:prstGeom>
          <a:solidFill>
            <a:srgbClr val="447378"/>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p:cNvPicPr>
            <a:picLocks noChangeAspect="1"/>
          </p:cNvPicPr>
          <p:nvPr/>
        </p:nvPicPr>
        <p:blipFill>
          <a:blip r:embed="rId2"/>
          <a:stretch>
            <a:fillRect/>
          </a:stretch>
        </p:blipFill>
        <p:spPr>
          <a:xfrm>
            <a:off x="3883818" y="2266850"/>
            <a:ext cx="4144315" cy="3153642"/>
          </a:xfrm>
          <a:prstGeom prst="rect">
            <a:avLst/>
          </a:prstGeom>
        </p:spPr>
      </p:pic>
      <p:pic>
        <p:nvPicPr>
          <p:cNvPr id="6" name="Picture 6"/>
          <p:cNvPicPr>
            <a:picLocks noChangeAspect="1"/>
          </p:cNvPicPr>
          <p:nvPr/>
        </p:nvPicPr>
        <p:blipFill>
          <a:blip r:embed="rId3"/>
          <a:stretch>
            <a:fillRect/>
          </a:stretch>
        </p:blipFill>
        <p:spPr>
          <a:xfrm>
            <a:off x="6296669" y="1786271"/>
            <a:ext cx="6343621" cy="4814116"/>
          </a:xfrm>
          <a:prstGeom prst="rect">
            <a:avLst/>
          </a:prstGeom>
        </p:spPr>
      </p:pic>
      <p:pic>
        <p:nvPicPr>
          <p:cNvPr id="5" name="Picture 5"/>
          <p:cNvPicPr>
            <a:picLocks noChangeAspect="1"/>
          </p:cNvPicPr>
          <p:nvPr/>
        </p:nvPicPr>
        <p:blipFill>
          <a:blip r:embed="rId4"/>
          <a:stretch>
            <a:fillRect/>
          </a:stretch>
        </p:blipFill>
        <p:spPr>
          <a:xfrm>
            <a:off x="13137646" y="2232803"/>
            <a:ext cx="4142232" cy="3221736"/>
          </a:xfrm>
          <a:prstGeom prst="rect">
            <a:avLst/>
          </a:prstGeom>
        </p:spPr>
      </p:pic>
      <p:sp>
        <p:nvSpPr>
          <p:cNvPr id="55"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722234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17773" y="283947"/>
            <a:ext cx="12069137" cy="9815253"/>
          </a:xfrm>
          <a:prstGeom prst="rect">
            <a:avLst/>
          </a:prstGeom>
        </p:spPr>
        <p:txBody>
          <a:bodyPr lIns="0" tIns="0" rIns="0" bIns="0" rtlCol="0" anchor="t">
            <a:spAutoFit/>
          </a:bodyPr>
          <a:lstStyle/>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kaybet-kaybet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kazan-kazan</a:t>
            </a:r>
            <a:r>
              <a:rPr lang="en-US" sz="5056" dirty="0">
                <a:solidFill>
                  <a:srgbClr val="000000"/>
                </a:solidFill>
                <a:latin typeface="Acherus Grotesque Bold"/>
              </a:rPr>
              <a:t>) </a:t>
            </a:r>
          </a:p>
        </p:txBody>
      </p:sp>
      <p:pic>
        <p:nvPicPr>
          <p:cNvPr id="3" name="Picture 3"/>
          <p:cNvPicPr>
            <a:picLocks noChangeAspect="1"/>
          </p:cNvPicPr>
          <p:nvPr/>
        </p:nvPicPr>
        <p:blipFill>
          <a:blip r:embed="rId2"/>
          <a:srcRect/>
          <a:stretch>
            <a:fillRect/>
          </a:stretch>
        </p:blipFill>
        <p:spPr>
          <a:xfrm>
            <a:off x="4701886" y="0"/>
            <a:ext cx="3241964" cy="3241964"/>
          </a:xfrm>
          <a:prstGeom prst="rect">
            <a:avLst/>
          </a:prstGeom>
        </p:spPr>
      </p:pic>
      <p:pic>
        <p:nvPicPr>
          <p:cNvPr id="4" name="Picture 4"/>
          <p:cNvPicPr>
            <a:picLocks noChangeAspect="1"/>
          </p:cNvPicPr>
          <p:nvPr/>
        </p:nvPicPr>
        <p:blipFill>
          <a:blip r:embed="rId3"/>
          <a:srcRect/>
          <a:stretch>
            <a:fillRect/>
          </a:stretch>
        </p:blipFill>
        <p:spPr>
          <a:xfrm>
            <a:off x="4810991" y="3577070"/>
            <a:ext cx="3132859" cy="3132859"/>
          </a:xfrm>
          <a:prstGeom prst="rect">
            <a:avLst/>
          </a:prstGeom>
        </p:spPr>
      </p:pic>
      <p:pic>
        <p:nvPicPr>
          <p:cNvPr id="5" name="Picture 5"/>
          <p:cNvPicPr>
            <a:picLocks noChangeAspect="1"/>
          </p:cNvPicPr>
          <p:nvPr/>
        </p:nvPicPr>
        <p:blipFill>
          <a:blip r:embed="rId4"/>
          <a:srcRect/>
          <a:stretch>
            <a:fillRect/>
          </a:stretch>
        </p:blipFill>
        <p:spPr>
          <a:xfrm>
            <a:off x="4810991" y="6982691"/>
            <a:ext cx="3304309" cy="3304309"/>
          </a:xfrm>
          <a:prstGeom prst="rect">
            <a:avLst/>
          </a:prstGeom>
        </p:spPr>
      </p:pic>
      <p:sp>
        <p:nvSpPr>
          <p:cNvPr id="6" name="TextBox 6"/>
          <p:cNvSpPr txBox="1"/>
          <p:nvPr/>
        </p:nvSpPr>
        <p:spPr>
          <a:xfrm rot="-5400000">
            <a:off x="-3437600" y="4381128"/>
            <a:ext cx="9681903" cy="1754243"/>
          </a:xfrm>
          <a:prstGeom prst="rect">
            <a:avLst/>
          </a:prstGeom>
        </p:spPr>
        <p:txBody>
          <a:bodyPr lIns="0" tIns="0" rIns="0" bIns="0" rtlCol="0" anchor="t">
            <a:spAutoFit/>
          </a:bodyPr>
          <a:lstStyle/>
          <a:p>
            <a:pPr algn="ctr">
              <a:lnSpc>
                <a:spcPts val="6972"/>
              </a:lnSpc>
              <a:spcBef>
                <a:spcPct val="0"/>
              </a:spcBef>
            </a:pPr>
            <a:r>
              <a:rPr lang="en-US" sz="4980">
                <a:solidFill>
                  <a:srgbClr val="000000"/>
                </a:solidFill>
                <a:latin typeface="Acherus Grotesque"/>
              </a:rPr>
              <a:t>ÇATIŞMA SONUCUNDA</a:t>
            </a:r>
          </a:p>
          <a:p>
            <a:pPr algn="ctr">
              <a:lnSpc>
                <a:spcPts val="6972"/>
              </a:lnSpc>
              <a:spcBef>
                <a:spcPct val="0"/>
              </a:spcBef>
            </a:pPr>
            <a:r>
              <a:rPr lang="en-US" sz="4980">
                <a:solidFill>
                  <a:srgbClr val="000000"/>
                </a:solidFill>
                <a:latin typeface="Acherus Grotesque"/>
              </a:rPr>
              <a:t> 3 DURUM OLUŞMAKTADIR</a:t>
            </a:r>
          </a:p>
        </p:txBody>
      </p:sp>
      <p:pic>
        <p:nvPicPr>
          <p:cNvPr id="7" name="Picture 7"/>
          <p:cNvPicPr>
            <a:picLocks noChangeAspect="1"/>
          </p:cNvPicPr>
          <p:nvPr/>
        </p:nvPicPr>
        <p:blipFill>
          <a:blip r:embed="rId5"/>
          <a:srcRect/>
          <a:stretch>
            <a:fillRect/>
          </a:stretch>
        </p:blipFill>
        <p:spPr>
          <a:xfrm>
            <a:off x="2653145" y="4039049"/>
            <a:ext cx="2438400" cy="2438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4168641" y="540390"/>
            <a:ext cx="9950718" cy="2957820"/>
          </a:xfrm>
          <a:prstGeom prst="rect">
            <a:avLst/>
          </a:prstGeom>
        </p:spPr>
        <p:txBody>
          <a:bodyPr lIns="0" tIns="0" rIns="0" bIns="0" rtlCol="0" anchor="t">
            <a:spAutoFit/>
          </a:bodyPr>
          <a:lstStyle/>
          <a:p>
            <a:pPr algn="ctr">
              <a:lnSpc>
                <a:spcPts val="7840"/>
              </a:lnSpc>
              <a:spcBef>
                <a:spcPct val="0"/>
              </a:spcBef>
            </a:pPr>
            <a:r>
              <a:rPr lang="en-US" sz="5600">
                <a:solidFill>
                  <a:srgbClr val="000000"/>
                </a:solidFill>
                <a:latin typeface="Acherus Grotesque"/>
              </a:rPr>
              <a:t>Çatışma</a:t>
            </a:r>
          </a:p>
          <a:p>
            <a:pPr algn="ctr">
              <a:lnSpc>
                <a:spcPts val="7840"/>
              </a:lnSpc>
              <a:spcBef>
                <a:spcPct val="0"/>
              </a:spcBef>
            </a:pPr>
            <a:r>
              <a:rPr lang="en-US" sz="5600">
                <a:solidFill>
                  <a:srgbClr val="000000"/>
                </a:solidFill>
                <a:latin typeface="Acherus Grotesque"/>
              </a:rPr>
              <a:t>Durumlarıyla Başa Çıkmada Kullanılan Yollar</a:t>
            </a:r>
          </a:p>
        </p:txBody>
      </p:sp>
      <p:sp>
        <p:nvSpPr>
          <p:cNvPr id="3" name="TextBox 3"/>
          <p:cNvSpPr txBox="1"/>
          <p:nvPr/>
        </p:nvSpPr>
        <p:spPr>
          <a:xfrm>
            <a:off x="8864853" y="4774231"/>
            <a:ext cx="3652004" cy="4278974"/>
          </a:xfrm>
          <a:prstGeom prst="rect">
            <a:avLst/>
          </a:prstGeom>
        </p:spPr>
        <p:txBody>
          <a:bodyPr lIns="0" tIns="0" rIns="0" bIns="0" rtlCol="0" anchor="t">
            <a:spAutoFit/>
          </a:bodyPr>
          <a:lstStyle/>
          <a:p>
            <a:pPr algn="ctr">
              <a:lnSpc>
                <a:spcPts val="6838"/>
              </a:lnSpc>
              <a:spcBef>
                <a:spcPct val="0"/>
              </a:spcBef>
            </a:pPr>
            <a:r>
              <a:rPr lang="en-US" sz="4884">
                <a:solidFill>
                  <a:srgbClr val="000000"/>
                </a:solidFill>
                <a:latin typeface="Abril Fatface"/>
              </a:rPr>
              <a:t>Geri çekilme</a:t>
            </a:r>
          </a:p>
          <a:p>
            <a:pPr algn="ctr">
              <a:lnSpc>
                <a:spcPts val="6838"/>
              </a:lnSpc>
              <a:spcBef>
                <a:spcPct val="0"/>
              </a:spcBef>
            </a:pPr>
            <a:r>
              <a:rPr lang="en-US" sz="4884">
                <a:solidFill>
                  <a:srgbClr val="000000"/>
                </a:solidFill>
                <a:latin typeface="Abril Fatface"/>
              </a:rPr>
              <a:t>Zorlama</a:t>
            </a:r>
          </a:p>
          <a:p>
            <a:pPr algn="ctr">
              <a:lnSpc>
                <a:spcPts val="6838"/>
              </a:lnSpc>
              <a:spcBef>
                <a:spcPct val="0"/>
              </a:spcBef>
            </a:pPr>
            <a:r>
              <a:rPr lang="en-US" sz="4884">
                <a:solidFill>
                  <a:srgbClr val="000000"/>
                </a:solidFill>
                <a:latin typeface="Abril Fatface"/>
              </a:rPr>
              <a:t>Alttan alma</a:t>
            </a:r>
          </a:p>
          <a:p>
            <a:pPr algn="ctr">
              <a:lnSpc>
                <a:spcPts val="6838"/>
              </a:lnSpc>
              <a:spcBef>
                <a:spcPct val="0"/>
              </a:spcBef>
            </a:pPr>
            <a:r>
              <a:rPr lang="en-US" sz="4884">
                <a:solidFill>
                  <a:srgbClr val="000000"/>
                </a:solidFill>
                <a:latin typeface="Abril Fatface"/>
              </a:rPr>
              <a:t>Uzlaşma</a:t>
            </a:r>
          </a:p>
          <a:p>
            <a:pPr algn="ctr">
              <a:lnSpc>
                <a:spcPts val="6838"/>
              </a:lnSpc>
              <a:spcBef>
                <a:spcPct val="0"/>
              </a:spcBef>
            </a:pPr>
            <a:r>
              <a:rPr lang="en-US" sz="4884">
                <a:solidFill>
                  <a:srgbClr val="000000"/>
                </a:solidFill>
                <a:latin typeface="Abril Fatface"/>
              </a:rPr>
              <a:t>Yüzleşme</a:t>
            </a:r>
          </a:p>
        </p:txBody>
      </p:sp>
      <p:pic>
        <p:nvPicPr>
          <p:cNvPr id="4" name="Picture 4"/>
          <p:cNvPicPr>
            <a:picLocks noChangeAspect="1"/>
          </p:cNvPicPr>
          <p:nvPr/>
        </p:nvPicPr>
        <p:blipFill>
          <a:blip r:embed="rId2"/>
          <a:srcRect/>
          <a:stretch>
            <a:fillRect/>
          </a:stretch>
        </p:blipFill>
        <p:spPr>
          <a:xfrm>
            <a:off x="2696049" y="3498210"/>
            <a:ext cx="7372350" cy="7372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pic>
        <p:nvPicPr>
          <p:cNvPr id="3" name="Picture 3"/>
          <p:cNvPicPr>
            <a:picLocks noChangeAspect="1"/>
          </p:cNvPicPr>
          <p:nvPr/>
        </p:nvPicPr>
        <p:blipFill>
          <a:blip r:embed="rId2"/>
          <a:srcRect/>
          <a:stretch>
            <a:fillRect/>
          </a:stretch>
        </p:blipFill>
        <p:spPr>
          <a:xfrm>
            <a:off x="9696132" y="-953200"/>
            <a:ext cx="8229600" cy="8229600"/>
          </a:xfrm>
          <a:prstGeom prst="rect">
            <a:avLst/>
          </a:prstGeom>
        </p:spPr>
      </p:pic>
      <p:pic>
        <p:nvPicPr>
          <p:cNvPr id="5" name="Picture 5"/>
          <p:cNvPicPr>
            <a:picLocks noChangeAspect="1"/>
          </p:cNvPicPr>
          <p:nvPr/>
        </p:nvPicPr>
        <p:blipFill>
          <a:blip r:embed="rId3"/>
          <a:srcRect/>
          <a:stretch>
            <a:fillRect/>
          </a:stretch>
        </p:blipFill>
        <p:spPr>
          <a:xfrm rot="5400000">
            <a:off x="3274339" y="3795057"/>
            <a:ext cx="3473913" cy="1945391"/>
          </a:xfrm>
          <a:prstGeom prst="rect">
            <a:avLst/>
          </a:prstGeom>
        </p:spPr>
      </p:pic>
      <p:sp>
        <p:nvSpPr>
          <p:cNvPr id="6" name="Metin kutusu 5">
            <a:extLst>
              <a:ext uri="{FF2B5EF4-FFF2-40B4-BE49-F238E27FC236}">
                <a16:creationId xmlns:a16="http://schemas.microsoft.com/office/drawing/2014/main"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7B7E1C8-DC0D-41C5-B68E-B16A91DCA919}"/>
              </a:ext>
            </a:extLst>
          </p:cNvPr>
          <p:cNvSpPr txBox="1"/>
          <p:nvPr/>
        </p:nvSpPr>
        <p:spPr>
          <a:xfrm>
            <a:off x="5410200" y="1604070"/>
            <a:ext cx="90678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1 Resim">
            <a:extLst>
              <a:ext uri="{FF2B5EF4-FFF2-40B4-BE49-F238E27FC236}">
                <a16:creationId xmlns:a16="http://schemas.microsoft.com/office/drawing/2014/main" id="{9EDCBC0E-E1E2-4CEF-A992-2AA73C9BAF52}"/>
              </a:ext>
            </a:extLst>
          </p:cNvPr>
          <p:cNvPicPr/>
          <p:nvPr/>
        </p:nvPicPr>
        <p:blipFill>
          <a:blip r:embed="rId2"/>
          <a:stretch>
            <a:fillRect/>
          </a:stretch>
        </p:blipFill>
        <p:spPr>
          <a:xfrm>
            <a:off x="6612572" y="5143500"/>
            <a:ext cx="5062855" cy="5143500"/>
          </a:xfrm>
          <a:prstGeom prst="rect">
            <a:avLst/>
          </a:prstGeom>
        </p:spPr>
      </p:pic>
    </p:spTree>
    <p:extLst>
      <p:ext uri="{BB962C8B-B14F-4D97-AF65-F5344CB8AC3E}">
        <p14:creationId xmlns:p14="http://schemas.microsoft.com/office/powerpoint/2010/main" val="178552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446809" y="1987261"/>
            <a:ext cx="6312477" cy="6312477"/>
          </a:xfrm>
          <a:prstGeom prst="rect">
            <a:avLst/>
          </a:prstGeom>
        </p:spPr>
      </p:pic>
      <p:pic>
        <p:nvPicPr>
          <p:cNvPr id="5" name="Picture 5"/>
          <p:cNvPicPr>
            <a:picLocks noChangeAspect="1"/>
          </p:cNvPicPr>
          <p:nvPr/>
        </p:nvPicPr>
        <p:blipFill>
          <a:blip r:embed="rId3"/>
          <a:srcRect/>
          <a:stretch>
            <a:fillRect/>
          </a:stretch>
        </p:blipFill>
        <p:spPr>
          <a:xfrm rot="5400000">
            <a:off x="10800036" y="4112305"/>
            <a:ext cx="2517110" cy="14095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BCE7061-5C6D-4FAF-900F-1B189CBD8F0C}"/>
              </a:ext>
            </a:extLst>
          </p:cNvPr>
          <p:cNvSpPr txBox="1"/>
          <p:nvPr/>
        </p:nvSpPr>
        <p:spPr>
          <a:xfrm>
            <a:off x="5201920" y="1143343"/>
            <a:ext cx="8305800" cy="4031873"/>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a:t>
            </a:r>
            <a:r>
              <a:rPr lang="tr-TR" sz="3200" dirty="0" err="1">
                <a:latin typeface="Times New Roman" panose="02020603050405020304" pitchFamily="18" charset="0"/>
                <a:cs typeface="Times New Roman" panose="02020603050405020304" pitchFamily="18" charset="0"/>
              </a:rPr>
              <a:t>Kırıcıdır.</a:t>
            </a:r>
            <a:r>
              <a:rPr lang="tr-TR" sz="3200" b="1" dirty="0" err="1">
                <a:latin typeface="Times New Roman" panose="02020603050405020304" pitchFamily="18" charset="0"/>
                <a:cs typeface="Times New Roman" panose="02020603050405020304" pitchFamily="18" charset="0"/>
              </a:rPr>
              <a:t>Kazan</a:t>
            </a:r>
            <a:r>
              <a:rPr lang="tr-TR" sz="3200" b="1" dirty="0">
                <a:latin typeface="Times New Roman" panose="02020603050405020304" pitchFamily="18" charset="0"/>
                <a:cs typeface="Times New Roman" panose="02020603050405020304" pitchFamily="18" charset="0"/>
              </a:rPr>
              <a:t>-kaybet</a:t>
            </a:r>
            <a:r>
              <a:rPr lang="tr-TR" sz="3200" dirty="0">
                <a:latin typeface="Times New Roman" panose="02020603050405020304" pitchFamily="18" charset="0"/>
                <a:cs typeface="Times New Roman" panose="02020603050405020304" pitchFamily="18" charset="0"/>
              </a:rPr>
              <a:t> yöntemidir.</a:t>
            </a:r>
          </a:p>
        </p:txBody>
      </p:sp>
      <p:pic>
        <p:nvPicPr>
          <p:cNvPr id="3" name="0 Resim">
            <a:extLst>
              <a:ext uri="{FF2B5EF4-FFF2-40B4-BE49-F238E27FC236}">
                <a16:creationId xmlns:a16="http://schemas.microsoft.com/office/drawing/2014/main" id="{0DF2AEE7-ECA6-435D-9D66-14151ADF441C}"/>
              </a:ext>
            </a:extLst>
          </p:cNvPr>
          <p:cNvPicPr/>
          <p:nvPr/>
        </p:nvPicPr>
        <p:blipFill>
          <a:blip r:embed="rId2"/>
          <a:stretch>
            <a:fillRect/>
          </a:stretch>
        </p:blipFill>
        <p:spPr>
          <a:xfrm>
            <a:off x="6477000" y="5676900"/>
            <a:ext cx="5755640" cy="3857625"/>
          </a:xfrm>
          <a:prstGeom prst="rect">
            <a:avLst/>
          </a:prstGeom>
        </p:spPr>
      </p:pic>
    </p:spTree>
    <p:extLst>
      <p:ext uri="{BB962C8B-B14F-4D97-AF65-F5344CB8AC3E}">
        <p14:creationId xmlns:p14="http://schemas.microsoft.com/office/powerpoint/2010/main" val="15975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5419294" y="6777316"/>
            <a:ext cx="3164463" cy="1772100"/>
          </a:xfrm>
          <a:prstGeom prst="rect">
            <a:avLst/>
          </a:prstGeom>
        </p:spPr>
      </p:pic>
      <p:pic>
        <p:nvPicPr>
          <p:cNvPr id="5" name="Picture 5"/>
          <p:cNvPicPr>
            <a:picLocks noChangeAspect="1"/>
          </p:cNvPicPr>
          <p:nvPr/>
        </p:nvPicPr>
        <p:blipFill>
          <a:blip r:embed="rId3"/>
          <a:srcRect/>
          <a:stretch>
            <a:fillRect/>
          </a:stretch>
        </p:blipFill>
        <p:spPr>
          <a:xfrm>
            <a:off x="5334000" y="295120"/>
            <a:ext cx="6499514" cy="64995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0679A4F-39A5-4EBB-A9B3-2ED0080A0352}"/>
              </a:ext>
            </a:extLst>
          </p:cNvPr>
          <p:cNvSpPr txBox="1"/>
          <p:nvPr/>
        </p:nvSpPr>
        <p:spPr>
          <a:xfrm>
            <a:off x="3733800" y="1333500"/>
            <a:ext cx="11506200" cy="3046988"/>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3 Resim">
            <a:extLst>
              <a:ext uri="{FF2B5EF4-FFF2-40B4-BE49-F238E27FC236}">
                <a16:creationId xmlns:a16="http://schemas.microsoft.com/office/drawing/2014/main" id="{305EFC55-8906-40B1-BAE8-1A3CD39001FE}"/>
              </a:ext>
            </a:extLst>
          </p:cNvPr>
          <p:cNvPicPr/>
          <p:nvPr/>
        </p:nvPicPr>
        <p:blipFill>
          <a:blip r:embed="rId2"/>
          <a:srcRect l="11239" t="4376" r="17789" b="4595"/>
          <a:stretch>
            <a:fillRect/>
          </a:stretch>
        </p:blipFill>
        <p:spPr>
          <a:xfrm>
            <a:off x="6627177" y="4914900"/>
            <a:ext cx="5033645" cy="4876800"/>
          </a:xfrm>
          <a:prstGeom prst="rect">
            <a:avLst/>
          </a:prstGeom>
        </p:spPr>
      </p:pic>
    </p:spTree>
    <p:extLst>
      <p:ext uri="{BB962C8B-B14F-4D97-AF65-F5344CB8AC3E}">
        <p14:creationId xmlns:p14="http://schemas.microsoft.com/office/powerpoint/2010/main" val="389115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9525000" y="597919"/>
            <a:ext cx="7299252" cy="7299252"/>
          </a:xfrm>
          <a:prstGeom prst="rect">
            <a:avLst/>
          </a:prstGeom>
        </p:spPr>
      </p:pic>
      <p:pic>
        <p:nvPicPr>
          <p:cNvPr id="5" name="Picture 5"/>
          <p:cNvPicPr>
            <a:picLocks noChangeAspect="1"/>
          </p:cNvPicPr>
          <p:nvPr/>
        </p:nvPicPr>
        <p:blipFill>
          <a:blip r:embed="rId3"/>
          <a:srcRect/>
          <a:stretch>
            <a:fillRect/>
          </a:stretch>
        </p:blipFill>
        <p:spPr>
          <a:xfrm rot="5400000">
            <a:off x="2763641" y="4739282"/>
            <a:ext cx="2477221" cy="13872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 y="342901"/>
            <a:ext cx="4277285" cy="9957943"/>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27" y="-1179"/>
            <a:ext cx="3535010" cy="10281057"/>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6959600" cy="10287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2"/>
          <p:cNvSpPr txBox="1"/>
          <p:nvPr/>
        </p:nvSpPr>
        <p:spPr>
          <a:xfrm>
            <a:off x="677949" y="-421292"/>
            <a:ext cx="6126316" cy="5914875"/>
          </a:xfrm>
        </p:spPr>
        <p:txBody>
          <a:bodyPr vert="horz" lIns="91440" tIns="45720" rIns="91440" bIns="45720" rtlCol="0" anchor="b">
            <a:normAutofit/>
          </a:bodyPr>
          <a:lstStyle/>
          <a:p>
            <a:pPr>
              <a:spcBef>
                <a:spcPct val="0"/>
              </a:spcBef>
              <a:spcAft>
                <a:spcPts val="600"/>
              </a:spcAft>
            </a:pPr>
            <a:r>
              <a:rPr lang="en-US" sz="6000" dirty="0" err="1">
                <a:solidFill>
                  <a:srgbClr val="FEFFFF"/>
                </a:solidFill>
                <a:latin typeface="+mj-lt"/>
                <a:ea typeface="+mj-ea"/>
                <a:cs typeface="+mj-cs"/>
              </a:rPr>
              <a:t>Çatışma</a:t>
            </a:r>
            <a:r>
              <a:rPr lang="en-US" sz="6000" dirty="0">
                <a:solidFill>
                  <a:srgbClr val="FEFFFF"/>
                </a:solidFill>
                <a:latin typeface="+mj-lt"/>
                <a:ea typeface="+mj-ea"/>
                <a:cs typeface="+mj-cs"/>
              </a:rPr>
              <a:t> </a:t>
            </a:r>
            <a:r>
              <a:rPr lang="en-US" sz="6000" dirty="0" err="1">
                <a:solidFill>
                  <a:srgbClr val="FEFFFF"/>
                </a:solidFill>
                <a:latin typeface="+mj-lt"/>
                <a:ea typeface="+mj-ea"/>
                <a:cs typeface="+mj-cs"/>
              </a:rPr>
              <a:t>nedir</a:t>
            </a:r>
            <a:r>
              <a:rPr lang="en-US" sz="6000" dirty="0">
                <a:solidFill>
                  <a:srgbClr val="FEFFFF"/>
                </a:solidFill>
                <a:latin typeface="+mj-lt"/>
                <a:ea typeface="+mj-ea"/>
                <a:cs typeface="+mj-cs"/>
              </a:rPr>
              <a:t> ?</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7549510"/>
            <a:ext cx="8106033" cy="1285571"/>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3"/>
          <p:cNvPicPr>
            <a:picLocks noChangeAspect="1"/>
          </p:cNvPicPr>
          <p:nvPr/>
        </p:nvPicPr>
        <p:blipFill>
          <a:blip r:embed="rId2"/>
          <a:stretch>
            <a:fillRect/>
          </a:stretch>
        </p:blipFill>
        <p:spPr>
          <a:xfrm>
            <a:off x="8914516" y="1451125"/>
            <a:ext cx="7395702" cy="73957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8DD0A6-A057-4B77-83ED-2788D86DD155}"/>
              </a:ext>
            </a:extLst>
          </p:cNvPr>
          <p:cNvSpPr txBox="1"/>
          <p:nvPr/>
        </p:nvSpPr>
        <p:spPr>
          <a:xfrm>
            <a:off x="4686300" y="876300"/>
            <a:ext cx="89154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32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p:txBody>
      </p:sp>
      <p:pic>
        <p:nvPicPr>
          <p:cNvPr id="3" name="4 Resim">
            <a:extLst>
              <a:ext uri="{FF2B5EF4-FFF2-40B4-BE49-F238E27FC236}">
                <a16:creationId xmlns:a16="http://schemas.microsoft.com/office/drawing/2014/main" id="{883152D5-9A7D-494E-8F32-CDB0D80C780D}"/>
              </a:ext>
            </a:extLst>
          </p:cNvPr>
          <p:cNvPicPr/>
          <p:nvPr/>
        </p:nvPicPr>
        <p:blipFill>
          <a:blip r:embed="rId2"/>
          <a:stretch>
            <a:fillRect/>
          </a:stretch>
        </p:blipFill>
        <p:spPr>
          <a:xfrm>
            <a:off x="6248400" y="4426472"/>
            <a:ext cx="4644390" cy="5381625"/>
          </a:xfrm>
          <a:prstGeom prst="rect">
            <a:avLst/>
          </a:prstGeom>
        </p:spPr>
      </p:pic>
    </p:spTree>
    <p:extLst>
      <p:ext uri="{BB962C8B-B14F-4D97-AF65-F5344CB8AC3E}">
        <p14:creationId xmlns:p14="http://schemas.microsoft.com/office/powerpoint/2010/main" val="13167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5100452" y="7608062"/>
            <a:ext cx="2648082" cy="1482926"/>
          </a:xfrm>
          <a:prstGeom prst="rect">
            <a:avLst/>
          </a:prstGeom>
        </p:spPr>
      </p:pic>
      <p:pic>
        <p:nvPicPr>
          <p:cNvPr id="5" name="Picture 5"/>
          <p:cNvPicPr>
            <a:picLocks noChangeAspect="1"/>
          </p:cNvPicPr>
          <p:nvPr/>
        </p:nvPicPr>
        <p:blipFill>
          <a:blip r:embed="rId3"/>
          <a:srcRect/>
          <a:stretch>
            <a:fillRect/>
          </a:stretch>
        </p:blipFill>
        <p:spPr>
          <a:xfrm>
            <a:off x="6096000" y="1513153"/>
            <a:ext cx="5486510" cy="54865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A014982-3836-4ED0-AEB9-11D130EB7C75}"/>
              </a:ext>
            </a:extLst>
          </p:cNvPr>
          <p:cNvSpPr txBox="1"/>
          <p:nvPr/>
        </p:nvSpPr>
        <p:spPr>
          <a:xfrm>
            <a:off x="5334000" y="619185"/>
            <a:ext cx="8305800" cy="452431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(Bilge, sesleri iyi işiten, görüş açısı geniş, zeki, koruyucu </a:t>
            </a:r>
            <a:r>
              <a:rPr lang="tr-TR" sz="3200" dirty="0" err="1">
                <a:latin typeface="Times New Roman" panose="02020603050405020304" pitchFamily="18" charset="0"/>
                <a:cs typeface="Times New Roman" panose="02020603050405020304" pitchFamily="18" charset="0"/>
              </a:rPr>
              <a:t>vs.özelliklere</a:t>
            </a:r>
            <a:r>
              <a:rPr lang="tr-TR" sz="3200" dirty="0">
                <a:latin typeface="Times New Roman" panose="02020603050405020304" pitchFamily="18" charset="0"/>
                <a:cs typeface="Times New Roman" panose="02020603050405020304" pitchFamily="18" charset="0"/>
              </a:rPr>
              <a:t> sahiptir.)</a:t>
            </a:r>
          </a:p>
          <a:p>
            <a:r>
              <a:rPr lang="tr-TR" sz="32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5 Resim">
            <a:extLst>
              <a:ext uri="{FF2B5EF4-FFF2-40B4-BE49-F238E27FC236}">
                <a16:creationId xmlns:a16="http://schemas.microsoft.com/office/drawing/2014/main" id="{38D48EF4-1DD9-43F6-9214-DF8B96A5576E}"/>
              </a:ext>
            </a:extLst>
          </p:cNvPr>
          <p:cNvPicPr/>
          <p:nvPr/>
        </p:nvPicPr>
        <p:blipFill>
          <a:blip r:embed="rId2"/>
          <a:stretch>
            <a:fillRect/>
          </a:stretch>
        </p:blipFill>
        <p:spPr>
          <a:xfrm>
            <a:off x="7019925" y="4921508"/>
            <a:ext cx="4248150" cy="5448300"/>
          </a:xfrm>
          <a:prstGeom prst="rect">
            <a:avLst/>
          </a:prstGeom>
        </p:spPr>
      </p:pic>
    </p:spTree>
    <p:extLst>
      <p:ext uri="{BB962C8B-B14F-4D97-AF65-F5344CB8AC3E}">
        <p14:creationId xmlns:p14="http://schemas.microsoft.com/office/powerpoint/2010/main" val="400672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823787" y="1716957"/>
            <a:ext cx="9147259" cy="6258221"/>
          </a:xfrm>
          <a:prstGeom prst="rect">
            <a:avLst/>
          </a:prstGeom>
        </p:spPr>
        <p:txBody>
          <a:bodyPr lIns="0" tIns="0" rIns="0" bIns="0" rtlCol="0" anchor="t">
            <a:spAutoFit/>
          </a:bodyPr>
          <a:lstStyle/>
          <a:p>
            <a:pPr>
              <a:lnSpc>
                <a:spcPts val="5506"/>
              </a:lnSpc>
              <a:spcBef>
                <a:spcPct val="0"/>
              </a:spcBef>
            </a:pPr>
            <a:r>
              <a:rPr lang="tr-TR" sz="3933" dirty="0">
                <a:solidFill>
                  <a:srgbClr val="000000"/>
                </a:solidFill>
                <a:latin typeface="Acherus Grotesque"/>
              </a:rPr>
              <a:t>Ç</a:t>
            </a:r>
            <a:r>
              <a:rPr lang="en-US" sz="3933" dirty="0" err="1">
                <a:solidFill>
                  <a:srgbClr val="000000"/>
                </a:solidFill>
                <a:latin typeface="Acherus Grotesque"/>
              </a:rPr>
              <a:t>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taktiklerinin</a:t>
            </a:r>
            <a:r>
              <a:rPr lang="en-US" sz="3933" dirty="0">
                <a:solidFill>
                  <a:srgbClr val="000000"/>
                </a:solidFill>
                <a:latin typeface="Acherus Grotesque"/>
              </a:rPr>
              <a:t> </a:t>
            </a:r>
            <a:r>
              <a:rPr lang="en-US" sz="3933" dirty="0" err="1">
                <a:solidFill>
                  <a:srgbClr val="000000"/>
                </a:solidFill>
                <a:latin typeface="Acherus Grotesque"/>
              </a:rPr>
              <a:t>hepsi</a:t>
            </a:r>
            <a:r>
              <a:rPr lang="en-US" sz="3933" dirty="0">
                <a:solidFill>
                  <a:srgbClr val="000000"/>
                </a:solidFill>
                <a:latin typeface="Acherus Grotesque"/>
              </a:rPr>
              <a:t> </a:t>
            </a:r>
            <a:r>
              <a:rPr lang="en-US" sz="3933" dirty="0" err="1">
                <a:solidFill>
                  <a:srgbClr val="000000"/>
                </a:solidFill>
                <a:latin typeface="Acherus Grotesque"/>
              </a:rPr>
              <a:t>yeri</a:t>
            </a:r>
            <a:r>
              <a:rPr lang="en-US" sz="3933" dirty="0">
                <a:solidFill>
                  <a:srgbClr val="000000"/>
                </a:solidFill>
                <a:latin typeface="Acherus Grotesque"/>
              </a:rPr>
              <a:t> </a:t>
            </a:r>
            <a:r>
              <a:rPr lang="en-US" sz="3933" dirty="0" err="1">
                <a:solidFill>
                  <a:srgbClr val="000000"/>
                </a:solidFill>
                <a:latin typeface="Acherus Grotesque"/>
              </a:rPr>
              <a:t>geldikçe</a:t>
            </a:r>
            <a:r>
              <a:rPr lang="en-US" sz="3933" dirty="0">
                <a:solidFill>
                  <a:srgbClr val="000000"/>
                </a:solidFill>
                <a:latin typeface="Acherus Grotesque"/>
              </a:rPr>
              <a:t> </a:t>
            </a:r>
            <a:r>
              <a:rPr lang="en-US" sz="3933" dirty="0" err="1">
                <a:solidFill>
                  <a:srgbClr val="000000"/>
                </a:solidFill>
                <a:latin typeface="Acherus Grotesque"/>
              </a:rPr>
              <a:t>kullanılmaktadır</a:t>
            </a:r>
            <a:r>
              <a:rPr lang="en-US" sz="3933" dirty="0">
                <a:solidFill>
                  <a:srgbClr val="000000"/>
                </a:solidFill>
                <a:latin typeface="Acherus Grotesque"/>
              </a:rPr>
              <a:t>. </a:t>
            </a:r>
            <a:r>
              <a:rPr lang="en-US" sz="3933" dirty="0" err="1">
                <a:solidFill>
                  <a:srgbClr val="000000"/>
                </a:solidFill>
                <a:latin typeface="Acherus Grotesque"/>
              </a:rPr>
              <a:t>Hepsinin</a:t>
            </a:r>
            <a:r>
              <a:rPr lang="en-US" sz="3933" dirty="0">
                <a:solidFill>
                  <a:srgbClr val="000000"/>
                </a:solidFill>
                <a:latin typeface="Acherus Grotesque"/>
              </a:rPr>
              <a:t> </a:t>
            </a:r>
            <a:r>
              <a:rPr lang="en-US" sz="3933" dirty="0" err="1">
                <a:solidFill>
                  <a:srgbClr val="000000"/>
                </a:solidFill>
                <a:latin typeface="Acherus Grotesque"/>
              </a:rPr>
              <a:t>anlamlı</a:t>
            </a:r>
            <a:r>
              <a:rPr lang="en-US" sz="3933" dirty="0">
                <a:solidFill>
                  <a:srgbClr val="000000"/>
                </a:solidFill>
                <a:latin typeface="Acherus Grotesque"/>
              </a:rPr>
              <a:t> </a:t>
            </a:r>
            <a:r>
              <a:rPr lang="en-US" sz="3933" dirty="0" err="1">
                <a:solidFill>
                  <a:srgbClr val="000000"/>
                </a:solidFill>
                <a:latin typeface="Acherus Grotesque"/>
              </a:rPr>
              <a:t>işlevleri</a:t>
            </a:r>
            <a:r>
              <a:rPr lang="en-US" sz="3933" dirty="0">
                <a:solidFill>
                  <a:srgbClr val="000000"/>
                </a:solidFill>
                <a:latin typeface="Acherus Grotesque"/>
              </a:rPr>
              <a:t> </a:t>
            </a:r>
            <a:r>
              <a:rPr lang="en-US" sz="3933" dirty="0" err="1">
                <a:solidFill>
                  <a:srgbClr val="000000"/>
                </a:solidFill>
                <a:latin typeface="Acherus Grotesque"/>
              </a:rPr>
              <a:t>vardır</a:t>
            </a:r>
            <a:r>
              <a:rPr lang="en-US" sz="3933" dirty="0">
                <a:solidFill>
                  <a:srgbClr val="000000"/>
                </a:solidFill>
                <a:latin typeface="Acherus Grotesque"/>
              </a:rPr>
              <a:t>. </a:t>
            </a:r>
            <a:r>
              <a:rPr lang="en-US" sz="3933" dirty="0" err="1">
                <a:solidFill>
                  <a:srgbClr val="000000"/>
                </a:solidFill>
                <a:latin typeface="Acherus Grotesque"/>
              </a:rPr>
              <a:t>Ancak</a:t>
            </a:r>
            <a:r>
              <a:rPr lang="en-US" sz="3933" dirty="0">
                <a:solidFill>
                  <a:srgbClr val="000000"/>
                </a:solidFill>
                <a:latin typeface="Acherus Grotesque"/>
              </a:rPr>
              <a:t>; </a:t>
            </a:r>
            <a:r>
              <a:rPr lang="en-US" sz="3933" dirty="0" err="1">
                <a:solidFill>
                  <a:srgbClr val="000000"/>
                </a:solidFill>
                <a:latin typeface="Acherus Grotesque"/>
              </a:rPr>
              <a:t>uzlaşma</a:t>
            </a:r>
            <a:r>
              <a:rPr lang="en-US" sz="3933" dirty="0">
                <a:solidFill>
                  <a:srgbClr val="000000"/>
                </a:solidFill>
                <a:latin typeface="Acherus Grotesque"/>
              </a:rPr>
              <a:t> </a:t>
            </a:r>
            <a:r>
              <a:rPr lang="en-US" sz="3933" dirty="0" err="1">
                <a:solidFill>
                  <a:srgbClr val="000000"/>
                </a:solidFill>
                <a:latin typeface="Acherus Grotesque"/>
              </a:rPr>
              <a:t>ve</a:t>
            </a:r>
            <a:r>
              <a:rPr lang="en-US" sz="3933" dirty="0">
                <a:solidFill>
                  <a:srgbClr val="000000"/>
                </a:solidFill>
                <a:latin typeface="Acherus Grotesque"/>
              </a:rPr>
              <a:t> </a:t>
            </a:r>
            <a:r>
              <a:rPr lang="en-US" sz="3933" dirty="0" err="1">
                <a:solidFill>
                  <a:srgbClr val="000000"/>
                </a:solidFill>
                <a:latin typeface="Acherus Grotesque"/>
              </a:rPr>
              <a:t>yüzleşme</a:t>
            </a:r>
            <a:r>
              <a:rPr lang="en-US" sz="3933" dirty="0">
                <a:solidFill>
                  <a:srgbClr val="000000"/>
                </a:solidFill>
                <a:latin typeface="Acherus Grotesque"/>
              </a:rPr>
              <a:t> </a:t>
            </a:r>
            <a:r>
              <a:rPr lang="en-US" sz="3933" dirty="0" err="1">
                <a:solidFill>
                  <a:srgbClr val="000000"/>
                </a:solidFill>
                <a:latin typeface="Acherus Grotesque"/>
              </a:rPr>
              <a:t>taktikleri</a:t>
            </a:r>
            <a:r>
              <a:rPr lang="en-US" sz="3933" dirty="0">
                <a:solidFill>
                  <a:srgbClr val="000000"/>
                </a:solidFill>
                <a:latin typeface="Acherus Grotesque"/>
              </a:rPr>
              <a:t> </a:t>
            </a:r>
            <a:r>
              <a:rPr lang="en-US" sz="3933" dirty="0" err="1">
                <a:solidFill>
                  <a:srgbClr val="000000"/>
                </a:solidFill>
                <a:latin typeface="Acherus Grotesque"/>
              </a:rPr>
              <a:t>çatışma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becerisinde</a:t>
            </a:r>
            <a:r>
              <a:rPr lang="en-US" sz="3933" dirty="0">
                <a:solidFill>
                  <a:srgbClr val="000000"/>
                </a:solidFill>
                <a:latin typeface="Acherus Grotesque"/>
              </a:rPr>
              <a:t> </a:t>
            </a:r>
            <a:r>
              <a:rPr lang="en-US" sz="3933" dirty="0" err="1">
                <a:solidFill>
                  <a:srgbClr val="000000"/>
                </a:solidFill>
                <a:latin typeface="Acherus Grotesque"/>
              </a:rPr>
              <a:t>kullanılması</a:t>
            </a:r>
            <a:r>
              <a:rPr lang="en-US" sz="3933" dirty="0">
                <a:solidFill>
                  <a:srgbClr val="000000"/>
                </a:solidFill>
                <a:latin typeface="Acherus Grotesque"/>
              </a:rPr>
              <a:t> </a:t>
            </a:r>
            <a:r>
              <a:rPr lang="en-US" sz="3933" dirty="0" err="1">
                <a:solidFill>
                  <a:srgbClr val="000000"/>
                </a:solidFill>
                <a:latin typeface="Acherus Grotesque"/>
              </a:rPr>
              <a:t>gereken</a:t>
            </a:r>
            <a:r>
              <a:rPr lang="en-US" sz="3933" dirty="0">
                <a:solidFill>
                  <a:srgbClr val="000000"/>
                </a:solidFill>
                <a:latin typeface="Acherus Grotesque"/>
              </a:rPr>
              <a:t> </a:t>
            </a:r>
            <a:r>
              <a:rPr lang="en-US" sz="3933" dirty="0" err="1">
                <a:solidFill>
                  <a:srgbClr val="000000"/>
                </a:solidFill>
                <a:latin typeface="Acherus Grotesque"/>
              </a:rPr>
              <a:t>daha</a:t>
            </a:r>
            <a:r>
              <a:rPr lang="en-US" sz="3933" dirty="0">
                <a:solidFill>
                  <a:srgbClr val="000000"/>
                </a:solidFill>
                <a:latin typeface="Acherus Grotesque"/>
              </a:rPr>
              <a:t> </a:t>
            </a:r>
            <a:r>
              <a:rPr lang="en-US" sz="3933" dirty="0" err="1">
                <a:solidFill>
                  <a:srgbClr val="000000"/>
                </a:solidFill>
                <a:latin typeface="Acherus Grotesque"/>
              </a:rPr>
              <a:t>sağlıklı</a:t>
            </a:r>
            <a:r>
              <a:rPr lang="en-US" sz="3933" dirty="0">
                <a:solidFill>
                  <a:srgbClr val="000000"/>
                </a:solidFill>
                <a:latin typeface="Acherus Grotesque"/>
              </a:rPr>
              <a:t> </a:t>
            </a:r>
            <a:r>
              <a:rPr lang="en-US" sz="3933" dirty="0" err="1">
                <a:solidFill>
                  <a:srgbClr val="000000"/>
                </a:solidFill>
                <a:latin typeface="Acherus Grotesque"/>
              </a:rPr>
              <a:t>yollardır</a:t>
            </a:r>
            <a:r>
              <a:rPr lang="en-US" sz="3933" dirty="0">
                <a:solidFill>
                  <a:srgbClr val="000000"/>
                </a:solidFill>
                <a:latin typeface="Acherus Grotesque"/>
              </a:rPr>
              <a:t>. Bu </a:t>
            </a:r>
            <a:r>
              <a:rPr lang="en-US" sz="3933" dirty="0" err="1">
                <a:solidFill>
                  <a:srgbClr val="000000"/>
                </a:solidFill>
                <a:latin typeface="Acherus Grotesque"/>
              </a:rPr>
              <a:t>şekilde</a:t>
            </a:r>
            <a:r>
              <a:rPr lang="en-US" sz="3933" dirty="0">
                <a:solidFill>
                  <a:srgbClr val="000000"/>
                </a:solidFill>
                <a:latin typeface="Acherus Grotesque"/>
              </a:rPr>
              <a:t>, </a:t>
            </a:r>
            <a:r>
              <a:rPr lang="en-US" sz="3933" dirty="0" err="1">
                <a:solidFill>
                  <a:srgbClr val="000000"/>
                </a:solidFill>
                <a:latin typeface="Acherus Grotesque"/>
              </a:rPr>
              <a:t>bireyler</a:t>
            </a:r>
            <a:r>
              <a:rPr lang="en-US" sz="3933" dirty="0">
                <a:solidFill>
                  <a:srgbClr val="000000"/>
                </a:solidFill>
                <a:latin typeface="Acherus Grotesque"/>
              </a:rPr>
              <a:t> </a:t>
            </a:r>
            <a:r>
              <a:rPr lang="en-US" sz="3933" dirty="0" err="1">
                <a:solidFill>
                  <a:srgbClr val="000000"/>
                </a:solidFill>
                <a:latin typeface="Acherus Grotesque"/>
              </a:rPr>
              <a:t>sonuçtan</a:t>
            </a:r>
            <a:r>
              <a:rPr lang="en-US" sz="3933" dirty="0">
                <a:solidFill>
                  <a:srgbClr val="000000"/>
                </a:solidFill>
                <a:latin typeface="Acherus Grotesque"/>
              </a:rPr>
              <a:t> </a:t>
            </a:r>
            <a:r>
              <a:rPr lang="en-US" sz="3933" dirty="0" err="1">
                <a:solidFill>
                  <a:srgbClr val="000000"/>
                </a:solidFill>
                <a:latin typeface="Acherus Grotesque"/>
              </a:rPr>
              <a:t>memnun</a:t>
            </a:r>
            <a:r>
              <a:rPr lang="en-US" sz="3933" dirty="0">
                <a:solidFill>
                  <a:srgbClr val="000000"/>
                </a:solidFill>
                <a:latin typeface="Acherus Grotesque"/>
              </a:rPr>
              <a:t> </a:t>
            </a:r>
            <a:r>
              <a:rPr lang="en-US" sz="3933" dirty="0" err="1">
                <a:solidFill>
                  <a:srgbClr val="000000"/>
                </a:solidFill>
                <a:latin typeface="Acherus Grotesque"/>
              </a:rPr>
              <a:t>olarak</a:t>
            </a:r>
            <a:r>
              <a:rPr lang="en-US" sz="3933" dirty="0">
                <a:solidFill>
                  <a:srgbClr val="000000"/>
                </a:solidFill>
                <a:latin typeface="Acherus Grotesque"/>
              </a:rPr>
              <a:t> </a:t>
            </a:r>
            <a:r>
              <a:rPr lang="en-US" sz="3933" dirty="0" err="1">
                <a:solidFill>
                  <a:srgbClr val="000000"/>
                </a:solidFill>
                <a:latin typeface="Acherus Grotesque"/>
              </a:rPr>
              <a:t>ayrılmaktadır</a:t>
            </a:r>
            <a:r>
              <a:rPr lang="en-US" sz="3933" dirty="0">
                <a:solidFill>
                  <a:srgbClr val="000000"/>
                </a:solidFill>
                <a:latin typeface="Acherus Grotesque"/>
              </a:rPr>
              <a:t>.</a:t>
            </a:r>
          </a:p>
        </p:txBody>
      </p:sp>
      <p:pic>
        <p:nvPicPr>
          <p:cNvPr id="3" name="Picture 3"/>
          <p:cNvPicPr>
            <a:picLocks noChangeAspect="1"/>
          </p:cNvPicPr>
          <p:nvPr/>
        </p:nvPicPr>
        <p:blipFill>
          <a:blip r:embed="rId2"/>
          <a:srcRect/>
          <a:stretch>
            <a:fillRect/>
          </a:stretch>
        </p:blipFill>
        <p:spPr>
          <a:xfrm>
            <a:off x="791079" y="2712364"/>
            <a:ext cx="5128699" cy="4862273"/>
          </a:xfrm>
          <a:prstGeom prst="rect">
            <a:avLst/>
          </a:prstGeom>
        </p:spPr>
      </p:pic>
      <p:pic>
        <p:nvPicPr>
          <p:cNvPr id="4" name="Picture 4"/>
          <p:cNvPicPr>
            <a:picLocks noChangeAspect="1"/>
          </p:cNvPicPr>
          <p:nvPr/>
        </p:nvPicPr>
        <p:blipFill>
          <a:blip r:embed="rId3"/>
          <a:srcRect/>
          <a:stretch>
            <a:fillRect/>
          </a:stretch>
        </p:blipFill>
        <p:spPr>
          <a:xfrm>
            <a:off x="15387178" y="0"/>
            <a:ext cx="2183913" cy="2093161"/>
          </a:xfrm>
          <a:prstGeom prst="rect">
            <a:avLst/>
          </a:prstGeom>
        </p:spPr>
      </p:pic>
      <p:pic>
        <p:nvPicPr>
          <p:cNvPr id="5" name="Picture 5"/>
          <p:cNvPicPr>
            <a:picLocks noChangeAspect="1"/>
          </p:cNvPicPr>
          <p:nvPr/>
        </p:nvPicPr>
        <p:blipFill>
          <a:blip r:embed="rId4"/>
          <a:srcRect/>
          <a:stretch>
            <a:fillRect/>
          </a:stretch>
        </p:blipFill>
        <p:spPr>
          <a:xfrm>
            <a:off x="13169561" y="7975178"/>
            <a:ext cx="1977344" cy="1893255"/>
          </a:xfrm>
          <a:prstGeom prst="rect">
            <a:avLst/>
          </a:prstGeom>
        </p:spPr>
      </p:pic>
      <p:pic>
        <p:nvPicPr>
          <p:cNvPr id="6" name="Picture 6"/>
          <p:cNvPicPr>
            <a:picLocks noChangeAspect="1"/>
          </p:cNvPicPr>
          <p:nvPr/>
        </p:nvPicPr>
        <p:blipFill>
          <a:blip r:embed="rId5"/>
          <a:srcRect/>
          <a:stretch>
            <a:fillRect/>
          </a:stretch>
        </p:blipFill>
        <p:spPr>
          <a:xfrm>
            <a:off x="4468091" y="0"/>
            <a:ext cx="1794587" cy="1794587"/>
          </a:xfrm>
          <a:prstGeom prst="rect">
            <a:avLst/>
          </a:prstGeom>
        </p:spPr>
      </p:pic>
      <p:pic>
        <p:nvPicPr>
          <p:cNvPr id="7" name="Picture 7"/>
          <p:cNvPicPr>
            <a:picLocks noChangeAspect="1"/>
          </p:cNvPicPr>
          <p:nvPr/>
        </p:nvPicPr>
        <p:blipFill>
          <a:blip r:embed="rId6"/>
          <a:srcRect/>
          <a:stretch>
            <a:fillRect/>
          </a:stretch>
        </p:blipFill>
        <p:spPr>
          <a:xfrm>
            <a:off x="5179425" y="8387729"/>
            <a:ext cx="1480705" cy="14807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C9A31C4-E670-4FF1-AD8C-57309EA3620F}"/>
              </a:ext>
            </a:extLst>
          </p:cNvPr>
          <p:cNvSpPr txBox="1"/>
          <p:nvPr/>
        </p:nvSpPr>
        <p:spPr>
          <a:xfrm>
            <a:off x="4343400" y="2247900"/>
            <a:ext cx="10896600" cy="6001643"/>
          </a:xfrm>
          <a:prstGeom prst="rect">
            <a:avLst/>
          </a:prstGeom>
          <a:noFill/>
        </p:spPr>
        <p:txBody>
          <a:bodyPr wrap="square" rtlCol="0">
            <a:spAutoFit/>
          </a:bodyPr>
          <a:lstStyle/>
          <a:p>
            <a:endParaRPr lang="tr-TR" sz="3200" dirty="0"/>
          </a:p>
          <a:p>
            <a:r>
              <a:rPr lang="tr-TR" sz="3200" b="1" dirty="0"/>
              <a:t>1. Durum: </a:t>
            </a:r>
            <a:r>
              <a:rPr lang="tr-TR" sz="3200" dirty="0"/>
              <a:t>Bayram’la Veysel okulun bahçesinde top oynamaktadırlar. Bir süre sonra hangisinin kaleci olacağı konusunda tartışmaya, hatta bir süre sonra itişip kakışmaya başlarlar. Onları bir süredir izleyen nöbetçi öğretmen gelir ve “Madem bir oyun kavga etmenize yol açıyor, o zaman siz de oynamayın” der ve toplarını alıp gider. </a:t>
            </a:r>
          </a:p>
          <a:p>
            <a:r>
              <a:rPr lang="tr-TR" sz="3200" dirty="0"/>
              <a:t> Bu çatışma hangi durumla son bulmuştur? </a:t>
            </a:r>
          </a:p>
          <a:p>
            <a:r>
              <a:rPr lang="tr-TR" sz="3200" dirty="0"/>
              <a:t> Sorunu nasıl çözebilirlerdi? </a:t>
            </a:r>
          </a:p>
          <a:p>
            <a:r>
              <a:rPr lang="tr-TR" sz="3200" dirty="0"/>
              <a:t>	</a:t>
            </a:r>
          </a:p>
          <a:p>
            <a:endParaRPr lang="tr-TR" sz="3200" dirty="0"/>
          </a:p>
        </p:txBody>
      </p:sp>
    </p:spTree>
    <p:extLst>
      <p:ext uri="{BB962C8B-B14F-4D97-AF65-F5344CB8AC3E}">
        <p14:creationId xmlns:p14="http://schemas.microsoft.com/office/powerpoint/2010/main" val="348244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8DC3A71-43FF-4888-A8E3-3EA3E7618267}"/>
              </a:ext>
            </a:extLst>
          </p:cNvPr>
          <p:cNvSpPr txBox="1"/>
          <p:nvPr/>
        </p:nvSpPr>
        <p:spPr>
          <a:xfrm>
            <a:off x="4419600" y="2072700"/>
            <a:ext cx="9372600" cy="5509200"/>
          </a:xfrm>
          <a:prstGeom prst="rect">
            <a:avLst/>
          </a:prstGeom>
          <a:noFill/>
        </p:spPr>
        <p:txBody>
          <a:bodyPr wrap="square" rtlCol="0">
            <a:spAutoFit/>
          </a:bodyPr>
          <a:lstStyle/>
          <a:p>
            <a:endParaRPr lang="tr-TR" sz="3200" dirty="0"/>
          </a:p>
          <a:p>
            <a:r>
              <a:rPr lang="tr-TR" sz="3200" b="1" dirty="0"/>
              <a:t>2. Durum: </a:t>
            </a:r>
            <a:r>
              <a:rPr lang="tr-TR" sz="3200" dirty="0"/>
              <a:t>Nur ile Sema iki yakın arkadaşlar. Birbirlerinden habersiz ikisi de sınıf başkanı olmak istiyorlar. Öğretmen kimin aday olmak istediğini soruyor. Sema, Nur’un da el kaldırdığını görünce aday olmaktan vazgeçiyor. </a:t>
            </a:r>
          </a:p>
          <a:p>
            <a:r>
              <a:rPr lang="tr-TR" sz="3200" dirty="0"/>
              <a:t> Bu çatışma hangi durumla son bulmuştur?</a:t>
            </a:r>
          </a:p>
          <a:p>
            <a:r>
              <a:rPr lang="tr-TR" sz="3200" dirty="0"/>
              <a:t> Sorunu nasıl çözebilirlerdi? </a:t>
            </a:r>
          </a:p>
          <a:p>
            <a:r>
              <a:rPr lang="tr-TR" sz="3200" dirty="0"/>
              <a:t>	</a:t>
            </a:r>
          </a:p>
          <a:p>
            <a:endParaRPr lang="tr-TR" sz="3200" dirty="0"/>
          </a:p>
        </p:txBody>
      </p:sp>
    </p:spTree>
    <p:extLst>
      <p:ext uri="{BB962C8B-B14F-4D97-AF65-F5344CB8AC3E}">
        <p14:creationId xmlns:p14="http://schemas.microsoft.com/office/powerpoint/2010/main" val="81033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7A6B720-570F-4868-87FD-C998040D19DA}"/>
              </a:ext>
            </a:extLst>
          </p:cNvPr>
          <p:cNvSpPr txBox="1"/>
          <p:nvPr/>
        </p:nvSpPr>
        <p:spPr>
          <a:xfrm>
            <a:off x="4267200" y="2219385"/>
            <a:ext cx="9067800" cy="4524315"/>
          </a:xfrm>
          <a:prstGeom prst="rect">
            <a:avLst/>
          </a:prstGeom>
          <a:noFill/>
        </p:spPr>
        <p:txBody>
          <a:bodyPr wrap="square" rtlCol="0">
            <a:spAutoFit/>
          </a:bodyPr>
          <a:lstStyle/>
          <a:p>
            <a:endParaRPr lang="tr-TR" sz="3200" dirty="0"/>
          </a:p>
          <a:p>
            <a:r>
              <a:rPr lang="tr-TR" sz="3200" b="1" dirty="0"/>
              <a:t>3. Durum: </a:t>
            </a:r>
            <a:r>
              <a:rPr lang="tr-TR" sz="3200" dirty="0"/>
              <a:t>Fırat’la Murat iki kardeşler. İkisi de birbirinin kıyafetlerini giyiyorlar. Bir sabah ikisi de aynı kazağı ve pantolonu giymek istiyorlar. Uzun bir pazarlıktan sonra Fırat kazakla başka bir pantolon, Murat da pantolonla başka bir kazak giymeyi kabul ediyor. </a:t>
            </a:r>
          </a:p>
          <a:p>
            <a:r>
              <a:rPr lang="tr-TR" sz="3200" dirty="0"/>
              <a:t> Bu çatışma hangi durumla son bulmuştur? </a:t>
            </a:r>
          </a:p>
        </p:txBody>
      </p:sp>
    </p:spTree>
    <p:extLst>
      <p:ext uri="{BB962C8B-B14F-4D97-AF65-F5344CB8AC3E}">
        <p14:creationId xmlns:p14="http://schemas.microsoft.com/office/powerpoint/2010/main" val="2464597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EFB5B07-A3DE-41EC-B4E4-1D2787F5088D}"/>
              </a:ext>
            </a:extLst>
          </p:cNvPr>
          <p:cNvSpPr txBox="1"/>
          <p:nvPr/>
        </p:nvSpPr>
        <p:spPr>
          <a:xfrm>
            <a:off x="4876800" y="1562100"/>
            <a:ext cx="8534400" cy="6494085"/>
          </a:xfrm>
          <a:prstGeom prst="rect">
            <a:avLst/>
          </a:prstGeom>
          <a:noFill/>
        </p:spPr>
        <p:txBody>
          <a:bodyPr wrap="square" rtlCol="0">
            <a:spAutoFit/>
          </a:bodyPr>
          <a:lstStyle/>
          <a:p>
            <a:endParaRPr lang="tr-TR" sz="3200" dirty="0"/>
          </a:p>
          <a:p>
            <a:r>
              <a:rPr lang="tr-TR" sz="3200" b="1" dirty="0"/>
              <a:t>4. Durum: </a:t>
            </a:r>
            <a:r>
              <a:rPr lang="tr-TR" sz="3200" dirty="0"/>
              <a:t>Bir grup arkadaş hafta sonu buluşuyorlar ama ne yapacaklarına karar veremiyorlar. İçlerinden bazıları sinemaya gidelim derken, diğerleri bir yerde oturmak ve sohbet edip çay içmek istiyorlar. Tam tartışmaya başlayacakken içlerinden biri “Zamanımız var. Neden ikisini de yapmıyoruz?” diyor. </a:t>
            </a:r>
          </a:p>
          <a:p>
            <a:r>
              <a:rPr lang="tr-TR" sz="3200" dirty="0"/>
              <a:t> Bu çatışma hangi durumla son bulmuştur? </a:t>
            </a:r>
          </a:p>
          <a:p>
            <a:r>
              <a:rPr lang="tr-TR" sz="3200" dirty="0"/>
              <a:t>	</a:t>
            </a:r>
          </a:p>
          <a:p>
            <a:endParaRPr lang="tr-TR" sz="3200" dirty="0"/>
          </a:p>
        </p:txBody>
      </p:sp>
    </p:spTree>
    <p:extLst>
      <p:ext uri="{BB962C8B-B14F-4D97-AF65-F5344CB8AC3E}">
        <p14:creationId xmlns:p14="http://schemas.microsoft.com/office/powerpoint/2010/main" val="1109498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6973" y="857250"/>
            <a:ext cx="8427027" cy="7630283"/>
          </a:xfrm>
          <a:prstGeom prst="rect">
            <a:avLst/>
          </a:prstGeom>
        </p:spPr>
        <p:txBody>
          <a:bodyPr lIns="0" tIns="0" rIns="0" bIns="0" rtlCol="0" anchor="t">
            <a:spAutoFit/>
          </a:bodyPr>
          <a:lstStyle/>
          <a:p>
            <a:pPr algn="ctr">
              <a:lnSpc>
                <a:spcPts val="10080"/>
              </a:lnSpc>
              <a:spcBef>
                <a:spcPct val="0"/>
              </a:spcBef>
            </a:pPr>
            <a:r>
              <a:rPr lang="en-US" sz="7200">
                <a:solidFill>
                  <a:srgbClr val="000000"/>
                </a:solidFill>
                <a:latin typeface="Acherus Grotesque Bold"/>
              </a:rPr>
              <a:t>Siz</a:t>
            </a:r>
          </a:p>
          <a:p>
            <a:pPr algn="ctr">
              <a:lnSpc>
                <a:spcPts val="10080"/>
              </a:lnSpc>
              <a:spcBef>
                <a:spcPct val="0"/>
              </a:spcBef>
            </a:pPr>
            <a:r>
              <a:rPr lang="en-US" sz="7200">
                <a:solidFill>
                  <a:srgbClr val="000000"/>
                </a:solidFill>
                <a:latin typeface="Acherus Grotesque Bold"/>
              </a:rPr>
              <a:t>çatışma çözerken bu yollardan hangilerini daha sıklıkla kullanıyorsunuz</a:t>
            </a:r>
          </a:p>
        </p:txBody>
      </p:sp>
      <p:pic>
        <p:nvPicPr>
          <p:cNvPr id="3" name="Picture 3"/>
          <p:cNvPicPr>
            <a:picLocks noChangeAspect="1"/>
          </p:cNvPicPr>
          <p:nvPr/>
        </p:nvPicPr>
        <p:blipFill>
          <a:blip r:embed="rId2"/>
          <a:srcRect/>
          <a:stretch>
            <a:fillRect/>
          </a:stretch>
        </p:blipFill>
        <p:spPr>
          <a:xfrm>
            <a:off x="10247514" y="498764"/>
            <a:ext cx="658368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625424"/>
            <a:ext cx="8115300" cy="3036152"/>
          </a:xfrm>
          <a:prstGeom prst="rect">
            <a:avLst/>
          </a:prstGeom>
        </p:spPr>
        <p:txBody>
          <a:bodyPr lIns="0" tIns="0" rIns="0" bIns="0" rtlCol="0" anchor="t">
            <a:spAutoFit/>
          </a:bodyPr>
          <a:lstStyle/>
          <a:p>
            <a:pPr>
              <a:lnSpc>
                <a:spcPct val="150000"/>
              </a:lnSpc>
              <a:spcBef>
                <a:spcPct val="0"/>
              </a:spcBef>
            </a:pPr>
            <a:r>
              <a:rPr lang="tr-TR" sz="2800" dirty="0">
                <a:latin typeface="Times New Roman" panose="02020603050405020304" pitchFamily="18"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srcRect/>
          <a:stretch>
            <a:fillRect/>
          </a:stretch>
        </p:blipFill>
        <p:spPr>
          <a:xfrm>
            <a:off x="10359736" y="1371600"/>
            <a:ext cx="6608618" cy="6608618"/>
          </a:xfrm>
          <a:prstGeom prst="rect">
            <a:avLst/>
          </a:prstGeom>
        </p:spPr>
      </p:pic>
    </p:spTree>
    <p:extLst>
      <p:ext uri="{BB962C8B-B14F-4D97-AF65-F5344CB8AC3E}">
        <p14:creationId xmlns:p14="http://schemas.microsoft.com/office/powerpoint/2010/main" val="392860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5E0F28E-2553-459C-98E0-A1367A2EADA4}"/>
              </a:ext>
            </a:extLst>
          </p:cNvPr>
          <p:cNvSpPr txBox="1"/>
          <p:nvPr/>
        </p:nvSpPr>
        <p:spPr>
          <a:xfrm>
            <a:off x="6096000" y="2552700"/>
            <a:ext cx="7391400" cy="1354217"/>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’Peki çatışma deyince aklınıza ne geliyor? Çatışma iyi midir kötü müdür, neden?’’</a:t>
            </a:r>
          </a:p>
          <a:p>
            <a:endParaRPr lang="tr-TR" dirty="0"/>
          </a:p>
        </p:txBody>
      </p:sp>
      <p:pic>
        <p:nvPicPr>
          <p:cNvPr id="4" name="Resim 3">
            <a:extLst>
              <a:ext uri="{FF2B5EF4-FFF2-40B4-BE49-F238E27FC236}">
                <a16:creationId xmlns:a16="http://schemas.microsoft.com/office/drawing/2014/main" id="{84B3001C-A977-4524-A078-C969C98A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381500"/>
            <a:ext cx="6324600" cy="4419600"/>
          </a:xfrm>
          <a:prstGeom prst="rect">
            <a:avLst/>
          </a:prstGeom>
        </p:spPr>
      </p:pic>
    </p:spTree>
    <p:extLst>
      <p:ext uri="{BB962C8B-B14F-4D97-AF65-F5344CB8AC3E}">
        <p14:creationId xmlns:p14="http://schemas.microsoft.com/office/powerpoint/2010/main" val="102055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33BCB2-1137-497F-A818-8AFE95B32007}"/>
              </a:ext>
            </a:extLst>
          </p:cNvPr>
          <p:cNvSpPr txBox="1"/>
          <p:nvPr/>
        </p:nvSpPr>
        <p:spPr>
          <a:xfrm>
            <a:off x="4648200" y="3314700"/>
            <a:ext cx="8991600" cy="3108543"/>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yaşamımızın doğal bir parçasıdır hatta bilinenin aksine olumludur. Çatışmanın kendisi değil çatışmayı </a:t>
            </a:r>
            <a:r>
              <a:rPr lang="tr-TR" sz="2800" b="1" dirty="0">
                <a:latin typeface="Times New Roman" panose="02020603050405020304" pitchFamily="18" charset="0"/>
                <a:cs typeface="Times New Roman" panose="02020603050405020304" pitchFamily="18" charset="0"/>
              </a:rPr>
              <a:t>çözüm yolumuz</a:t>
            </a:r>
            <a:r>
              <a:rPr lang="tr-TR" sz="2800" dirty="0">
                <a:latin typeface="Times New Roman" panose="02020603050405020304" pitchFamily="18" charset="0"/>
                <a:cs typeface="Times New Roman" panose="02020603050405020304" pitchFamily="18" charset="0"/>
              </a:rPr>
              <a:t> çatışmayı </a:t>
            </a:r>
            <a:r>
              <a:rPr lang="tr-TR" sz="2800" b="1" dirty="0">
                <a:latin typeface="Times New Roman" panose="02020603050405020304" pitchFamily="18" charset="0"/>
                <a:cs typeface="Times New Roman" panose="02020603050405020304" pitchFamily="18" charset="0"/>
              </a:rPr>
              <a:t>‘’yapıcı’’</a:t>
            </a:r>
            <a:r>
              <a:rPr lang="tr-TR" sz="2800" dirty="0">
                <a:latin typeface="Times New Roman" panose="02020603050405020304" pitchFamily="18" charset="0"/>
                <a:cs typeface="Times New Roman" panose="02020603050405020304" pitchFamily="18" charset="0"/>
              </a:rPr>
              <a:t> ya da </a:t>
            </a:r>
            <a:r>
              <a:rPr lang="tr-TR" sz="2800" b="1" dirty="0">
                <a:latin typeface="Times New Roman" panose="02020603050405020304" pitchFamily="18" charset="0"/>
                <a:cs typeface="Times New Roman" panose="02020603050405020304" pitchFamily="18" charset="0"/>
              </a:rPr>
              <a:t>‘’yıkıcı’’</a:t>
            </a:r>
            <a:r>
              <a:rPr lang="tr-TR" sz="2800" dirty="0">
                <a:latin typeface="Times New Roman" panose="02020603050405020304" pitchFamily="18" charset="0"/>
                <a:cs typeface="Times New Roman" panose="02020603050405020304" pitchFamily="18" charset="0"/>
              </a:rPr>
              <a:t> hale getirir. İnsanın olduğu her yerde çatışmanın olması çok normaldir. Çatışmaları iyi kullanırsak gelişmek, ilerlemek ve dönüşmek için bir fırsata dönüştürebiliriz.</a:t>
            </a:r>
          </a:p>
          <a:p>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43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CB278DB-D32C-4DE7-9632-025FB9CFBA79}"/>
              </a:ext>
            </a:extLst>
          </p:cNvPr>
          <p:cNvSpPr txBox="1"/>
          <p:nvPr/>
        </p:nvSpPr>
        <p:spPr>
          <a:xfrm>
            <a:off x="5257800" y="1562100"/>
            <a:ext cx="9448800" cy="1200329"/>
          </a:xfrm>
          <a:prstGeom prst="rect">
            <a:avLst/>
          </a:prstGeom>
          <a:noFill/>
        </p:spPr>
        <p:txBody>
          <a:bodyPr wrap="square" rtlCol="0">
            <a:spAutoFit/>
          </a:bodyPr>
          <a:lstStyle/>
          <a:p>
            <a:r>
              <a:rPr lang="tr-TR" sz="3600" b="1" dirty="0">
                <a:latin typeface="Times New Roman" panose="02020603050405020304" pitchFamily="18" charset="0"/>
                <a:cs typeface="Times New Roman" panose="02020603050405020304" pitchFamily="18" charset="0"/>
              </a:rPr>
              <a:t>‘’Sizce çatışmanın ne gibi yararları olabilir?’’</a:t>
            </a:r>
          </a:p>
          <a:p>
            <a:endParaRPr lang="tr-TR" sz="3600" b="1" dirty="0">
              <a:latin typeface="Times New Roman" panose="02020603050405020304" pitchFamily="18" charset="0"/>
              <a:cs typeface="Times New Roman" panose="02020603050405020304" pitchFamily="18" charset="0"/>
            </a:endParaRPr>
          </a:p>
        </p:txBody>
      </p:sp>
      <p:pic>
        <p:nvPicPr>
          <p:cNvPr id="4" name="Resim 3" descr="metin, küçük resim içeren bir resim&#10;&#10;Açıklama otomatik olarak oluşturuldu">
            <a:extLst>
              <a:ext uri="{FF2B5EF4-FFF2-40B4-BE49-F238E27FC236}">
                <a16:creationId xmlns:a16="http://schemas.microsoft.com/office/drawing/2014/main" id="{55DF028C-532D-4867-843F-2D742F884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284353"/>
            <a:ext cx="7315200" cy="5781675"/>
          </a:xfrm>
          <a:prstGeom prst="rect">
            <a:avLst/>
          </a:prstGeom>
        </p:spPr>
      </p:pic>
    </p:spTree>
    <p:extLst>
      <p:ext uri="{BB962C8B-B14F-4D97-AF65-F5344CB8AC3E}">
        <p14:creationId xmlns:p14="http://schemas.microsoft.com/office/powerpoint/2010/main" val="307793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3070EC-D65C-40B9-A692-69934A628A3D}"/>
              </a:ext>
            </a:extLst>
          </p:cNvPr>
          <p:cNvSpPr txBox="1"/>
          <p:nvPr/>
        </p:nvSpPr>
        <p:spPr>
          <a:xfrm>
            <a:off x="4038600" y="1257300"/>
            <a:ext cx="10972800" cy="2677656"/>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25F58755-981C-4E74-B144-4ACA7F7EE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227970"/>
            <a:ext cx="5715000" cy="4248150"/>
          </a:xfrm>
          <a:prstGeom prst="rect">
            <a:avLst/>
          </a:prstGeom>
        </p:spPr>
      </p:pic>
    </p:spTree>
    <p:extLst>
      <p:ext uri="{BB962C8B-B14F-4D97-AF65-F5344CB8AC3E}">
        <p14:creationId xmlns:p14="http://schemas.microsoft.com/office/powerpoint/2010/main" val="6091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147607A-202D-4B18-8D4D-08F266D77750}"/>
              </a:ext>
            </a:extLst>
          </p:cNvPr>
          <p:cNvSpPr txBox="1"/>
          <p:nvPr/>
        </p:nvSpPr>
        <p:spPr>
          <a:xfrm>
            <a:off x="2514600" y="723900"/>
            <a:ext cx="13639800" cy="9325630"/>
          </a:xfrm>
          <a:prstGeom prst="rect">
            <a:avLst/>
          </a:prstGeom>
          <a:noFill/>
        </p:spPr>
        <p:txBody>
          <a:bodyPr wrap="square" rtlCol="0">
            <a:spAutoFit/>
          </a:bodyPr>
          <a:lstStyle/>
          <a:p>
            <a:endParaRPr lang="tr-TR" sz="2400" dirty="0"/>
          </a:p>
          <a:p>
            <a:r>
              <a:rPr lang="tr-TR" sz="2400" dirty="0"/>
              <a:t>Anlaşmazlık ve tartışma her zaman kötüdür. </a:t>
            </a:r>
            <a:r>
              <a:rPr lang="tr-TR" sz="2400" b="1" dirty="0"/>
              <a:t>(Yanlış: </a:t>
            </a:r>
            <a:r>
              <a:rPr lang="tr-TR" sz="2400" dirty="0"/>
              <a:t>Tüm anlaşmazlık ve tartışmalar her zaman kötü değildir. Aslında sağlıklı bir biçimde ele alınırlarsa gelişmemize, farklı düşünme biçimi kazanmamıza ve işbirliğine yol açarlar). </a:t>
            </a:r>
          </a:p>
          <a:p>
            <a:r>
              <a:rPr lang="tr-TR" sz="2400" b="1" dirty="0"/>
              <a:t>o </a:t>
            </a:r>
            <a:r>
              <a:rPr lang="tr-TR" sz="2400" dirty="0"/>
              <a:t>Çatışmalar insanların ya da grupların farklı ihtiyaçlara, görüşlere ve değerlere sahip olmalarından dolayı ortaya çıkar. </a:t>
            </a:r>
            <a:r>
              <a:rPr lang="tr-TR" sz="2400" b="1" dirty="0"/>
              <a:t>(Doğru: </a:t>
            </a:r>
            <a:r>
              <a:rPr lang="tr-TR" sz="2400" dirty="0"/>
              <a:t>Bu aynı zamanda çatışmanın tanımlarından birisidir). </a:t>
            </a:r>
          </a:p>
          <a:p>
            <a:r>
              <a:rPr lang="tr-TR" sz="2400" b="1" dirty="0"/>
              <a:t>o İ</a:t>
            </a:r>
            <a:r>
              <a:rPr lang="tr-TR" sz="2400" dirty="0"/>
              <a:t>nsanlar anlaşmazlıklarda çok öfkelendikleri için kendilerini kontrol etmelerinin bir yolu yoktur.</a:t>
            </a:r>
            <a:r>
              <a:rPr lang="tr-TR" sz="2400" b="1" dirty="0"/>
              <a:t>(Yanlış: </a:t>
            </a:r>
            <a:r>
              <a:rPr lang="tr-TR" sz="2400" dirty="0"/>
              <a:t>Pek çok kişi böyle düşünür ama öfkenin kontrolü mümkündür ve öğrenilebilen bir beceridir). </a:t>
            </a:r>
          </a:p>
          <a:p>
            <a:r>
              <a:rPr lang="tr-TR" sz="2400" b="1" dirty="0"/>
              <a:t>o </a:t>
            </a:r>
            <a:r>
              <a:rPr lang="tr-TR" sz="2400" dirty="0"/>
              <a:t>Tartışmalar bizi geliştirebilir. </a:t>
            </a:r>
            <a:r>
              <a:rPr lang="tr-TR" sz="2400" b="1" dirty="0"/>
              <a:t>(Doğru: </a:t>
            </a:r>
            <a:r>
              <a:rPr lang="tr-TR" sz="2400" dirty="0"/>
              <a:t>Karşımızdakini aktif bir biçimde dinlediğimiz ve öfkemize hakim olduğumuz sürece her zaman için tartışmalardan öğreneceğimiz yeni şeyler vardır. Aynı şekilde karşımızdaki kişiler de bizden öğrenebilirler). </a:t>
            </a:r>
          </a:p>
          <a:p>
            <a:r>
              <a:rPr lang="tr-TR" sz="2400" b="1" dirty="0"/>
              <a:t>o </a:t>
            </a:r>
            <a:r>
              <a:rPr lang="tr-TR" sz="2400" dirty="0"/>
              <a:t>Anlaşmazlıklardan doğan kavgalardan kaçmak zayıflık belirtisidir.</a:t>
            </a:r>
            <a:r>
              <a:rPr lang="tr-TR" sz="2400" b="1" dirty="0"/>
              <a:t>(Yanlış: </a:t>
            </a:r>
            <a:r>
              <a:rPr lang="tr-TR" sz="2400" dirty="0"/>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p>
          <a:p>
            <a:r>
              <a:rPr lang="tr-TR" sz="2400" b="1" dirty="0"/>
              <a:t>o </a:t>
            </a:r>
            <a:r>
              <a:rPr lang="tr-TR" sz="2400" dirty="0"/>
              <a:t>Yakın arkadaşlıklar arasında anlaşmazlıklar ya da çatışmalar olmaz.</a:t>
            </a:r>
            <a:r>
              <a:rPr lang="tr-TR" sz="2400" b="1" dirty="0"/>
              <a:t>(Yanlış: </a:t>
            </a:r>
            <a:r>
              <a:rPr lang="tr-TR" sz="2400" dirty="0"/>
              <a:t>Yakın arkadaşların da ihtiyaçları, fikirleri ve değerleri zaman zaman çatışabilir. Önemli olan bu çatışmaları etkin bir biçimde çözebilmektir). </a:t>
            </a:r>
          </a:p>
          <a:p>
            <a:r>
              <a:rPr lang="tr-TR" sz="2400" b="1" dirty="0"/>
              <a:t>o </a:t>
            </a:r>
            <a:r>
              <a:rPr lang="tr-TR" sz="2400" dirty="0"/>
              <a:t>Çatışmaları etkili bir biçimde çözmek mümkündür. </a:t>
            </a:r>
            <a:r>
              <a:rPr lang="tr-TR" sz="2400" b="1" dirty="0"/>
              <a:t>(Doğru: </a:t>
            </a:r>
            <a:r>
              <a:rPr lang="tr-TR" sz="2400" dirty="0"/>
              <a:t>Bizim de önümüzdeki oturumlarda öğreneceğimiz gibi çatışmaları etkili bir biçimde çözmek mümkündür. </a:t>
            </a:r>
          </a:p>
          <a:p>
            <a:r>
              <a:rPr lang="tr-TR" sz="2400" dirty="0"/>
              <a:t>	</a:t>
            </a:r>
          </a:p>
          <a:p>
            <a:endParaRPr lang="tr-TR" sz="2400" dirty="0"/>
          </a:p>
        </p:txBody>
      </p:sp>
    </p:spTree>
    <p:extLst>
      <p:ext uri="{BB962C8B-B14F-4D97-AF65-F5344CB8AC3E}">
        <p14:creationId xmlns:p14="http://schemas.microsoft.com/office/powerpoint/2010/main" val="34900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FC027EB-C05A-48FA-91AD-10B823BC19E4}"/>
              </a:ext>
            </a:extLst>
          </p:cNvPr>
          <p:cNvSpPr txBox="1"/>
          <p:nvPr/>
        </p:nvSpPr>
        <p:spPr>
          <a:xfrm>
            <a:off x="5105400" y="2019300"/>
            <a:ext cx="8763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nasıl çözüyorsunuz? (Bu soruyu unutmayın, buraya daha sonra geleceğiz.)</a:t>
            </a:r>
          </a:p>
          <a:p>
            <a:endParaRPr lang="tr-TR" sz="32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53396883-E021-4327-BCEB-38D6ECD76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5143500"/>
            <a:ext cx="7543800" cy="2876550"/>
          </a:xfrm>
          <a:prstGeom prst="rect">
            <a:avLst/>
          </a:prstGeom>
        </p:spPr>
      </p:pic>
    </p:spTree>
    <p:extLst>
      <p:ext uri="{BB962C8B-B14F-4D97-AF65-F5344CB8AC3E}">
        <p14:creationId xmlns:p14="http://schemas.microsoft.com/office/powerpoint/2010/main" val="361956975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1031</Words>
  <Application>Microsoft Office PowerPoint</Application>
  <PresentationFormat>Özel</PresentationFormat>
  <Paragraphs>79</Paragraphs>
  <Slides>28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Century Gothic</vt:lpstr>
      <vt:lpstr>Arial</vt:lpstr>
      <vt:lpstr>Times New Roman</vt:lpstr>
      <vt:lpstr>Calibri</vt:lpstr>
      <vt:lpstr>Abril Fatface</vt:lpstr>
      <vt:lpstr>Acherus Grotesque Bold</vt:lpstr>
      <vt:lpstr>Wingdings 3</vt:lpstr>
      <vt:lpstr>Acherus Grotesque</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Şeyda Yüce</dc:creator>
  <cp:lastModifiedBy>Şeyda Yüce</cp:lastModifiedBy>
  <cp:revision>5</cp:revision>
  <dcterms:created xsi:type="dcterms:W3CDTF">2020-12-17T09:28:43Z</dcterms:created>
  <dcterms:modified xsi:type="dcterms:W3CDTF">2020-12-17T09:55:21Z</dcterms:modified>
</cp:coreProperties>
</file>